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512" r:id="rId3"/>
    <p:sldId id="384" r:id="rId4"/>
    <p:sldId id="394" r:id="rId5"/>
    <p:sldId id="385" r:id="rId6"/>
    <p:sldId id="386" r:id="rId7"/>
    <p:sldId id="373" r:id="rId8"/>
    <p:sldId id="387" r:id="rId9"/>
    <p:sldId id="388" r:id="rId10"/>
    <p:sldId id="389" r:id="rId11"/>
    <p:sldId id="390" r:id="rId12"/>
    <p:sldId id="391" r:id="rId13"/>
    <p:sldId id="379" r:id="rId14"/>
    <p:sldId id="392" r:id="rId15"/>
    <p:sldId id="393" r:id="rId16"/>
    <p:sldId id="395" r:id="rId17"/>
    <p:sldId id="396" r:id="rId18"/>
    <p:sldId id="397" r:id="rId19"/>
    <p:sldId id="363" r:id="rId20"/>
    <p:sldId id="364" r:id="rId21"/>
    <p:sldId id="378" r:id="rId22"/>
    <p:sldId id="371" r:id="rId23"/>
    <p:sldId id="366" r:id="rId24"/>
    <p:sldId id="367" r:id="rId25"/>
    <p:sldId id="380" r:id="rId26"/>
    <p:sldId id="381" r:id="rId27"/>
    <p:sldId id="368" r:id="rId28"/>
    <p:sldId id="369" r:id="rId29"/>
    <p:sldId id="370" r:id="rId30"/>
    <p:sldId id="513" r:id="rId31"/>
    <p:sldId id="514" r:id="rId32"/>
    <p:sldId id="383" r:id="rId33"/>
    <p:sldId id="515" r:id="rId34"/>
    <p:sldId id="516" r:id="rId35"/>
    <p:sldId id="517" r:id="rId36"/>
    <p:sldId id="518" r:id="rId37"/>
    <p:sldId id="532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</p:sldIdLst>
  <p:sldSz cx="10058400" cy="5486400"/>
  <p:notesSz cx="6858000" cy="9144000"/>
  <p:embeddedFontLst>
    <p:embeddedFont>
      <p:font typeface="Roboto Condensed" panose="020B060402020202020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</p:embeddedFont>
    <p:embeddedFont>
      <p:font typeface="Fira Sans Extra Condensed" panose="020B060402020202020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5E8300"/>
    <a:srgbClr val="00AE4C"/>
    <a:srgbClr val="00B0F0"/>
    <a:srgbClr val="697292"/>
    <a:srgbClr val="618407"/>
    <a:srgbClr val="000000"/>
    <a:srgbClr val="E6E6E6"/>
    <a:srgbClr val="FBC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9799F8-889E-475A-A1BB-9388BCB4D1C4}">
  <a:tblStyle styleId="{719799F8-889E-475A-A1BB-9388BCB4D1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84071" autoAdjust="0"/>
  </p:normalViewPr>
  <p:slideViewPr>
    <p:cSldViewPr snapToGrid="0">
      <p:cViewPr varScale="1">
        <p:scale>
          <a:sx n="68" d="100"/>
          <a:sy n="68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20"/>
    </p:cViewPr>
  </p:sorter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A53D2-FF47-4C26-8096-FEA689DBE9D7}" type="doc">
      <dgm:prSet loTypeId="urn:microsoft.com/office/officeart/2005/8/layout/vList3" loCatId="list" qsTypeId="urn:microsoft.com/office/officeart/2005/8/quickstyle/3d1" qsCatId="3D" csTypeId="urn:microsoft.com/office/officeart/2005/8/colors/accent6_2" csCatId="accent6" phldr="1"/>
      <dgm:spPr/>
    </dgm:pt>
    <dgm:pt modelId="{BDA065F7-1C37-47C5-9624-AF8B42AC3EF9}">
      <dgm:prSet phldrT="[Text]" custT="1"/>
      <dgm:spPr>
        <a:solidFill>
          <a:srgbClr val="000000"/>
        </a:solidFill>
      </dgm:spPr>
      <dgm:t>
        <a:bodyPr/>
        <a:lstStyle/>
        <a:p>
          <a:r>
            <a:rPr lang="en-US" sz="2800" b="1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Overview</a:t>
          </a:r>
        </a:p>
      </dgm:t>
    </dgm:pt>
    <dgm:pt modelId="{6ED6B1C4-162A-476B-BA23-A58D294612D0}" type="parTrans" cxnId="{EF9A3B31-9B7E-483E-BC2C-C4883560535B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04016D83-B827-4DE5-905A-4FCE207035BE}" type="sibTrans" cxnId="{EF9A3B31-9B7E-483E-BC2C-C4883560535B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2AACD6C1-AF60-4AD5-8DBD-E5CC3967EBF2}">
      <dgm:prSet phldrT="[Text]" custT="1"/>
      <dgm:spPr>
        <a:solidFill>
          <a:srgbClr val="000000"/>
        </a:solidFill>
      </dgm:spPr>
      <dgm:t>
        <a:bodyPr/>
        <a:lstStyle/>
        <a:p>
          <a:r>
            <a:rPr lang="en-US" sz="2800" b="1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Data Types</a:t>
          </a:r>
        </a:p>
      </dgm:t>
    </dgm:pt>
    <dgm:pt modelId="{500C19C9-EC64-4DEE-B9FB-7C7F45FEA7B4}" type="parTrans" cxnId="{1A5306ED-096E-4846-98B5-66F9A6E6480C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74762418-2B6E-44DD-89D0-D4664B2734CA}" type="sibTrans" cxnId="{1A5306ED-096E-4846-98B5-66F9A6E6480C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F154D2DA-099D-4FD7-A73E-91ED2D72A544}">
      <dgm:prSet custT="1"/>
      <dgm:spPr>
        <a:solidFill>
          <a:srgbClr val="000000"/>
        </a:solidFill>
      </dgm:spPr>
      <dgm:t>
        <a:bodyPr/>
        <a:lstStyle/>
        <a:p>
          <a:pPr algn="ctr"/>
          <a:r>
            <a:rPr lang="en-US" sz="2800" b="1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Functions</a:t>
          </a:r>
        </a:p>
      </dgm:t>
    </dgm:pt>
    <dgm:pt modelId="{D4840C84-F413-460B-AFDF-182C60D5C8ED}" type="sibTrans" cxnId="{3061D10A-7AFF-417A-8BD3-E26F3705EFE0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84B866F4-BF0D-4627-9B6E-D5221B20396A}" type="parTrans" cxnId="{3061D10A-7AFF-417A-8BD3-E26F3705EFE0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713158D8-C179-4897-A4DA-A9DDFCBF70EB}">
      <dgm:prSet phldrT="[Text]" custT="1"/>
      <dgm:spPr>
        <a:solidFill>
          <a:srgbClr val="000000"/>
        </a:solidFill>
      </dgm:spPr>
      <dgm:t>
        <a:bodyPr/>
        <a:lstStyle/>
        <a:p>
          <a:r>
            <a:rPr lang="en-US" sz="2800" b="1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Variable</a:t>
          </a:r>
        </a:p>
      </dgm:t>
    </dgm:pt>
    <dgm:pt modelId="{34109EB5-9235-4A2A-9A4D-9068C6D6A900}" type="sibTrans" cxnId="{0D74BF4C-6A90-4849-BEB8-9A25DE0E782D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DDDCD6EA-2F88-42B5-8B45-D5824C0D5C1E}" type="parTrans" cxnId="{0D74BF4C-6A90-4849-BEB8-9A25DE0E782D}">
      <dgm:prSet/>
      <dgm:spPr/>
      <dgm:t>
        <a:bodyPr/>
        <a:lstStyle/>
        <a:p>
          <a:pPr algn="ctr"/>
          <a:endParaRPr lang="en-US" sz="2800" b="1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696F68F1-04B9-4808-9FE5-1969C484350B}" type="pres">
      <dgm:prSet presAssocID="{FB2A53D2-FF47-4C26-8096-FEA689DBE9D7}" presName="linearFlow" presStyleCnt="0">
        <dgm:presLayoutVars>
          <dgm:dir/>
          <dgm:resizeHandles val="exact"/>
        </dgm:presLayoutVars>
      </dgm:prSet>
      <dgm:spPr/>
    </dgm:pt>
    <dgm:pt modelId="{F1601D0A-7F28-454F-99C7-DE37A96AB57B}" type="pres">
      <dgm:prSet presAssocID="{BDA065F7-1C37-47C5-9624-AF8B42AC3EF9}" presName="composite" presStyleCnt="0"/>
      <dgm:spPr/>
    </dgm:pt>
    <dgm:pt modelId="{B1E1EA74-0D1E-42F4-A89E-4BBBD6A84047}" type="pres">
      <dgm:prSet presAssocID="{BDA065F7-1C37-47C5-9624-AF8B42AC3EF9}" presName="imgShp" presStyleLbl="fgImgPlace1" presStyleIdx="0" presStyleCnt="4"/>
      <dgm:spPr>
        <a:blipFill>
          <a:blip xmlns:r="http://schemas.openxmlformats.org/officeDocument/2006/relationships" r:embed="rId1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856694-14CB-4FD5-BFC7-9E9BA1D4177F}" type="pres">
      <dgm:prSet presAssocID="{BDA065F7-1C37-47C5-9624-AF8B42AC3EF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AAA18-7BCD-4630-BB08-792C0033B40D}" type="pres">
      <dgm:prSet presAssocID="{04016D83-B827-4DE5-905A-4FCE207035BE}" presName="spacing" presStyleCnt="0"/>
      <dgm:spPr/>
    </dgm:pt>
    <dgm:pt modelId="{B7A63D09-FA05-48D4-B5AC-ED8076EA13F6}" type="pres">
      <dgm:prSet presAssocID="{713158D8-C179-4897-A4DA-A9DDFCBF70EB}" presName="composite" presStyleCnt="0"/>
      <dgm:spPr/>
    </dgm:pt>
    <dgm:pt modelId="{86090166-DE7B-4C29-ABFC-EEB9CFF58E08}" type="pres">
      <dgm:prSet presAssocID="{713158D8-C179-4897-A4DA-A9DDFCBF70EB}" presName="imgShp" presStyleLbl="fgImgPlace1" presStyleIdx="1" presStyleCnt="4"/>
      <dgm:spPr>
        <a:blipFill>
          <a:blip xmlns:r="http://schemas.openxmlformats.org/officeDocument/2006/relationships" r:embed="rId2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D15B87-4EE4-4DF0-894D-067423C210F7}" type="pres">
      <dgm:prSet presAssocID="{713158D8-C179-4897-A4DA-A9DDFCBF70EB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6AD18-DDF5-40E6-978A-B676D53BE37F}" type="pres">
      <dgm:prSet presAssocID="{34109EB5-9235-4A2A-9A4D-9068C6D6A900}" presName="spacing" presStyleCnt="0"/>
      <dgm:spPr/>
    </dgm:pt>
    <dgm:pt modelId="{E0925DD3-36D1-4F03-8FBA-44973109A87B}" type="pres">
      <dgm:prSet presAssocID="{2AACD6C1-AF60-4AD5-8DBD-E5CC3967EBF2}" presName="composite" presStyleCnt="0"/>
      <dgm:spPr/>
    </dgm:pt>
    <dgm:pt modelId="{0C97481E-14A9-49A3-A3B2-A2D95DF7F90A}" type="pres">
      <dgm:prSet presAssocID="{2AACD6C1-AF60-4AD5-8DBD-E5CC3967EBF2}" presName="imgShp" presStyleLbl="fgImgPlace1" presStyleIdx="2" presStyleCnt="4"/>
      <dgm:spPr>
        <a:blipFill>
          <a:blip xmlns:r="http://schemas.openxmlformats.org/officeDocument/2006/relationships" r:embed="rId3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989209A-6366-4067-BF4B-9BEF5080D6BB}" type="pres">
      <dgm:prSet presAssocID="{2AACD6C1-AF60-4AD5-8DBD-E5CC3967EBF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9ED41-EF47-4C54-B3C8-BEF5A13695D7}" type="pres">
      <dgm:prSet presAssocID="{74762418-2B6E-44DD-89D0-D4664B2734CA}" presName="spacing" presStyleCnt="0"/>
      <dgm:spPr/>
    </dgm:pt>
    <dgm:pt modelId="{9072ED09-1F64-491C-ACBE-B17A0B7DB526}" type="pres">
      <dgm:prSet presAssocID="{F154D2DA-099D-4FD7-A73E-91ED2D72A544}" presName="composite" presStyleCnt="0"/>
      <dgm:spPr/>
    </dgm:pt>
    <dgm:pt modelId="{A8235800-3699-4BC2-9300-CA8F78C6DF2C}" type="pres">
      <dgm:prSet presAssocID="{F154D2DA-099D-4FD7-A73E-91ED2D72A544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53BEEEA-4DE8-4968-994C-5C8108B74816}" type="pres">
      <dgm:prSet presAssocID="{F154D2DA-099D-4FD7-A73E-91ED2D72A54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D18BEF-A325-4D3D-9600-8684960C609A}" type="presOf" srcId="{2AACD6C1-AF60-4AD5-8DBD-E5CC3967EBF2}" destId="{6989209A-6366-4067-BF4B-9BEF5080D6BB}" srcOrd="0" destOrd="0" presId="urn:microsoft.com/office/officeart/2005/8/layout/vList3"/>
    <dgm:cxn modelId="{1A5306ED-096E-4846-98B5-66F9A6E6480C}" srcId="{FB2A53D2-FF47-4C26-8096-FEA689DBE9D7}" destId="{2AACD6C1-AF60-4AD5-8DBD-E5CC3967EBF2}" srcOrd="2" destOrd="0" parTransId="{500C19C9-EC64-4DEE-B9FB-7C7F45FEA7B4}" sibTransId="{74762418-2B6E-44DD-89D0-D4664B2734CA}"/>
    <dgm:cxn modelId="{4A15C98F-C88E-4109-83C0-5EA94D07A4D5}" type="presOf" srcId="{FB2A53D2-FF47-4C26-8096-FEA689DBE9D7}" destId="{696F68F1-04B9-4808-9FE5-1969C484350B}" srcOrd="0" destOrd="0" presId="urn:microsoft.com/office/officeart/2005/8/layout/vList3"/>
    <dgm:cxn modelId="{EF9A3B31-9B7E-483E-BC2C-C4883560535B}" srcId="{FB2A53D2-FF47-4C26-8096-FEA689DBE9D7}" destId="{BDA065F7-1C37-47C5-9624-AF8B42AC3EF9}" srcOrd="0" destOrd="0" parTransId="{6ED6B1C4-162A-476B-BA23-A58D294612D0}" sibTransId="{04016D83-B827-4DE5-905A-4FCE207035BE}"/>
    <dgm:cxn modelId="{0D74BF4C-6A90-4849-BEB8-9A25DE0E782D}" srcId="{FB2A53D2-FF47-4C26-8096-FEA689DBE9D7}" destId="{713158D8-C179-4897-A4DA-A9DDFCBF70EB}" srcOrd="1" destOrd="0" parTransId="{DDDCD6EA-2F88-42B5-8B45-D5824C0D5C1E}" sibTransId="{34109EB5-9235-4A2A-9A4D-9068C6D6A900}"/>
    <dgm:cxn modelId="{3F1DF6A1-B463-4407-AEC3-3C88B9141645}" type="presOf" srcId="{F154D2DA-099D-4FD7-A73E-91ED2D72A544}" destId="{953BEEEA-4DE8-4968-994C-5C8108B74816}" srcOrd="0" destOrd="0" presId="urn:microsoft.com/office/officeart/2005/8/layout/vList3"/>
    <dgm:cxn modelId="{67114EF7-2E29-4354-9DDE-6CD9ABCE0D0C}" type="presOf" srcId="{713158D8-C179-4897-A4DA-A9DDFCBF70EB}" destId="{81D15B87-4EE4-4DF0-894D-067423C210F7}" srcOrd="0" destOrd="0" presId="urn:microsoft.com/office/officeart/2005/8/layout/vList3"/>
    <dgm:cxn modelId="{3061D10A-7AFF-417A-8BD3-E26F3705EFE0}" srcId="{FB2A53D2-FF47-4C26-8096-FEA689DBE9D7}" destId="{F154D2DA-099D-4FD7-A73E-91ED2D72A544}" srcOrd="3" destOrd="0" parTransId="{84B866F4-BF0D-4627-9B6E-D5221B20396A}" sibTransId="{D4840C84-F413-460B-AFDF-182C60D5C8ED}"/>
    <dgm:cxn modelId="{B0A27D8F-B284-4E93-965C-892AEC642CC0}" type="presOf" srcId="{BDA065F7-1C37-47C5-9624-AF8B42AC3EF9}" destId="{81856694-14CB-4FD5-BFC7-9E9BA1D4177F}" srcOrd="0" destOrd="0" presId="urn:microsoft.com/office/officeart/2005/8/layout/vList3"/>
    <dgm:cxn modelId="{3B128B3A-44A1-4AD0-B794-7D6DD9479D64}" type="presParOf" srcId="{696F68F1-04B9-4808-9FE5-1969C484350B}" destId="{F1601D0A-7F28-454F-99C7-DE37A96AB57B}" srcOrd="0" destOrd="0" presId="urn:microsoft.com/office/officeart/2005/8/layout/vList3"/>
    <dgm:cxn modelId="{179A633A-BF0B-4A05-8515-672BBF451901}" type="presParOf" srcId="{F1601D0A-7F28-454F-99C7-DE37A96AB57B}" destId="{B1E1EA74-0D1E-42F4-A89E-4BBBD6A84047}" srcOrd="0" destOrd="0" presId="urn:microsoft.com/office/officeart/2005/8/layout/vList3"/>
    <dgm:cxn modelId="{55EBF4C1-FF52-4B4A-A053-2DCBD530A011}" type="presParOf" srcId="{F1601D0A-7F28-454F-99C7-DE37A96AB57B}" destId="{81856694-14CB-4FD5-BFC7-9E9BA1D4177F}" srcOrd="1" destOrd="0" presId="urn:microsoft.com/office/officeart/2005/8/layout/vList3"/>
    <dgm:cxn modelId="{FBC83755-950F-4D7E-8225-568E356B3B55}" type="presParOf" srcId="{696F68F1-04B9-4808-9FE5-1969C484350B}" destId="{98BAAA18-7BCD-4630-BB08-792C0033B40D}" srcOrd="1" destOrd="0" presId="urn:microsoft.com/office/officeart/2005/8/layout/vList3"/>
    <dgm:cxn modelId="{11EB054B-B26E-44F1-9CCA-C1CC2775ED80}" type="presParOf" srcId="{696F68F1-04B9-4808-9FE5-1969C484350B}" destId="{B7A63D09-FA05-48D4-B5AC-ED8076EA13F6}" srcOrd="2" destOrd="0" presId="urn:microsoft.com/office/officeart/2005/8/layout/vList3"/>
    <dgm:cxn modelId="{890D6A8A-30B7-4BD5-9CD2-74C1FF102213}" type="presParOf" srcId="{B7A63D09-FA05-48D4-B5AC-ED8076EA13F6}" destId="{86090166-DE7B-4C29-ABFC-EEB9CFF58E08}" srcOrd="0" destOrd="0" presId="urn:microsoft.com/office/officeart/2005/8/layout/vList3"/>
    <dgm:cxn modelId="{24E1B532-D830-4F3C-AF12-89D6CF3F5E63}" type="presParOf" srcId="{B7A63D09-FA05-48D4-B5AC-ED8076EA13F6}" destId="{81D15B87-4EE4-4DF0-894D-067423C210F7}" srcOrd="1" destOrd="0" presId="urn:microsoft.com/office/officeart/2005/8/layout/vList3"/>
    <dgm:cxn modelId="{5AA68347-347D-457B-AB01-8990136FEA53}" type="presParOf" srcId="{696F68F1-04B9-4808-9FE5-1969C484350B}" destId="{80C6AD18-DDF5-40E6-978A-B676D53BE37F}" srcOrd="3" destOrd="0" presId="urn:microsoft.com/office/officeart/2005/8/layout/vList3"/>
    <dgm:cxn modelId="{456B98AE-63BE-42D8-BF9F-C98AF6CA7DDB}" type="presParOf" srcId="{696F68F1-04B9-4808-9FE5-1969C484350B}" destId="{E0925DD3-36D1-4F03-8FBA-44973109A87B}" srcOrd="4" destOrd="0" presId="urn:microsoft.com/office/officeart/2005/8/layout/vList3"/>
    <dgm:cxn modelId="{4C418FF4-7E5F-4415-992E-6A986E0F7320}" type="presParOf" srcId="{E0925DD3-36D1-4F03-8FBA-44973109A87B}" destId="{0C97481E-14A9-49A3-A3B2-A2D95DF7F90A}" srcOrd="0" destOrd="0" presId="urn:microsoft.com/office/officeart/2005/8/layout/vList3"/>
    <dgm:cxn modelId="{A817FA88-E139-45D2-A0A6-7D4DE9E1977C}" type="presParOf" srcId="{E0925DD3-36D1-4F03-8FBA-44973109A87B}" destId="{6989209A-6366-4067-BF4B-9BEF5080D6BB}" srcOrd="1" destOrd="0" presId="urn:microsoft.com/office/officeart/2005/8/layout/vList3"/>
    <dgm:cxn modelId="{339E82E5-43E2-448E-B9C8-E557AEF83B22}" type="presParOf" srcId="{696F68F1-04B9-4808-9FE5-1969C484350B}" destId="{2439ED41-EF47-4C54-B3C8-BEF5A13695D7}" srcOrd="5" destOrd="0" presId="urn:microsoft.com/office/officeart/2005/8/layout/vList3"/>
    <dgm:cxn modelId="{B17CB616-A79B-4127-A8D4-29E529580CCE}" type="presParOf" srcId="{696F68F1-04B9-4808-9FE5-1969C484350B}" destId="{9072ED09-1F64-491C-ACBE-B17A0B7DB526}" srcOrd="6" destOrd="0" presId="urn:microsoft.com/office/officeart/2005/8/layout/vList3"/>
    <dgm:cxn modelId="{FDC47AFC-637F-4AA0-8B7A-A73BB8D3E747}" type="presParOf" srcId="{9072ED09-1F64-491C-ACBE-B17A0B7DB526}" destId="{A8235800-3699-4BC2-9300-CA8F78C6DF2C}" srcOrd="0" destOrd="0" presId="urn:microsoft.com/office/officeart/2005/8/layout/vList3"/>
    <dgm:cxn modelId="{2E8B2398-9928-4359-9CCC-49EAB3FA0203}" type="presParOf" srcId="{9072ED09-1F64-491C-ACBE-B17A0B7DB526}" destId="{953BEEEA-4DE8-4968-994C-5C8108B74816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56694-14CB-4FD5-BFC7-9E9BA1D4177F}">
      <dsp:nvSpPr>
        <dsp:cNvPr id="0" name=""/>
        <dsp:cNvSpPr/>
      </dsp:nvSpPr>
      <dsp:spPr>
        <a:xfrm rot="10800000">
          <a:off x="1408838" y="1428"/>
          <a:ext cx="4883851" cy="714780"/>
        </a:xfrm>
        <a:prstGeom prst="homePlate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9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Overview</a:t>
          </a:r>
        </a:p>
      </dsp:txBody>
      <dsp:txXfrm rot="10800000">
        <a:off x="1587533" y="1428"/>
        <a:ext cx="4705156" cy="714780"/>
      </dsp:txXfrm>
    </dsp:sp>
    <dsp:sp modelId="{B1E1EA74-0D1E-42F4-A89E-4BBBD6A84047}">
      <dsp:nvSpPr>
        <dsp:cNvPr id="0" name=""/>
        <dsp:cNvSpPr/>
      </dsp:nvSpPr>
      <dsp:spPr>
        <a:xfrm>
          <a:off x="1051448" y="1428"/>
          <a:ext cx="714780" cy="714780"/>
        </a:xfrm>
        <a:prstGeom prst="ellipse">
          <a:avLst/>
        </a:prstGeom>
        <a:blipFill>
          <a:blip xmlns:r="http://schemas.openxmlformats.org/officeDocument/2006/relationships" r:embed="rId1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1D15B87-4EE4-4DF0-894D-067423C210F7}">
      <dsp:nvSpPr>
        <dsp:cNvPr id="0" name=""/>
        <dsp:cNvSpPr/>
      </dsp:nvSpPr>
      <dsp:spPr>
        <a:xfrm rot="10800000">
          <a:off x="1408838" y="929575"/>
          <a:ext cx="4883851" cy="714780"/>
        </a:xfrm>
        <a:prstGeom prst="homePlate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9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Variable</a:t>
          </a:r>
        </a:p>
      </dsp:txBody>
      <dsp:txXfrm rot="10800000">
        <a:off x="1587533" y="929575"/>
        <a:ext cx="4705156" cy="714780"/>
      </dsp:txXfrm>
    </dsp:sp>
    <dsp:sp modelId="{86090166-DE7B-4C29-ABFC-EEB9CFF58E08}">
      <dsp:nvSpPr>
        <dsp:cNvPr id="0" name=""/>
        <dsp:cNvSpPr/>
      </dsp:nvSpPr>
      <dsp:spPr>
        <a:xfrm>
          <a:off x="1051448" y="929575"/>
          <a:ext cx="714780" cy="714780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989209A-6366-4067-BF4B-9BEF5080D6BB}">
      <dsp:nvSpPr>
        <dsp:cNvPr id="0" name=""/>
        <dsp:cNvSpPr/>
      </dsp:nvSpPr>
      <dsp:spPr>
        <a:xfrm rot="10800000">
          <a:off x="1408838" y="1857723"/>
          <a:ext cx="4883851" cy="714780"/>
        </a:xfrm>
        <a:prstGeom prst="homePlate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9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Data Types</a:t>
          </a:r>
        </a:p>
      </dsp:txBody>
      <dsp:txXfrm rot="10800000">
        <a:off x="1587533" y="1857723"/>
        <a:ext cx="4705156" cy="714780"/>
      </dsp:txXfrm>
    </dsp:sp>
    <dsp:sp modelId="{0C97481E-14A9-49A3-A3B2-A2D95DF7F90A}">
      <dsp:nvSpPr>
        <dsp:cNvPr id="0" name=""/>
        <dsp:cNvSpPr/>
      </dsp:nvSpPr>
      <dsp:spPr>
        <a:xfrm>
          <a:off x="1051448" y="1857723"/>
          <a:ext cx="714780" cy="714780"/>
        </a:xfrm>
        <a:prstGeom prst="ellipse">
          <a:avLst/>
        </a:prstGeom>
        <a:blipFill>
          <a:blip xmlns:r="http://schemas.openxmlformats.org/officeDocument/2006/relationships" r:embed="rId3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53BEEEA-4DE8-4968-994C-5C8108B74816}">
      <dsp:nvSpPr>
        <dsp:cNvPr id="0" name=""/>
        <dsp:cNvSpPr/>
      </dsp:nvSpPr>
      <dsp:spPr>
        <a:xfrm rot="10800000">
          <a:off x="1408838" y="2785871"/>
          <a:ext cx="4883851" cy="714780"/>
        </a:xfrm>
        <a:prstGeom prst="homePlate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9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accent1">
                  <a:lumMod val="10000"/>
                  <a:lumOff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Python Functions</a:t>
          </a:r>
        </a:p>
      </dsp:txBody>
      <dsp:txXfrm rot="10800000">
        <a:off x="1587533" y="2785871"/>
        <a:ext cx="4705156" cy="714780"/>
      </dsp:txXfrm>
    </dsp:sp>
    <dsp:sp modelId="{A8235800-3699-4BC2-9300-CA8F78C6DF2C}">
      <dsp:nvSpPr>
        <dsp:cNvPr id="0" name=""/>
        <dsp:cNvSpPr/>
      </dsp:nvSpPr>
      <dsp:spPr>
        <a:xfrm>
          <a:off x="1051448" y="2785871"/>
          <a:ext cx="714780" cy="714780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4846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2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9b0513d4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9b0513d4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3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33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17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0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66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69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22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64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546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3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8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685800"/>
            <a:ext cx="6286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61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985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3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82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4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94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82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15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40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36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8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685800"/>
            <a:ext cx="6286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71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70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71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63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27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2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685800"/>
            <a:ext cx="6286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6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9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558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16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01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" y="685800"/>
            <a:ext cx="6286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03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at Style Infographics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435082" y="988427"/>
            <a:ext cx="7188236" cy="1544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47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51964" y="2731263"/>
            <a:ext cx="5554472" cy="498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87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42870" y="592640"/>
            <a:ext cx="3088800" cy="806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560"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42870" y="1482240"/>
            <a:ext cx="3088800" cy="33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87695" lvl="0" indent="-32513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80"/>
            </a:lvl1pPr>
            <a:lvl2pPr marL="975390" lvl="1" indent="-32513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80"/>
            </a:lvl2pPr>
            <a:lvl3pPr marL="1463086" lvl="2" indent="-32513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80"/>
            </a:lvl3pPr>
            <a:lvl4pPr marL="1950781" lvl="3" indent="-32513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80"/>
            </a:lvl4pPr>
            <a:lvl5pPr marL="2438476" lvl="4" indent="-32513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80"/>
            </a:lvl5pPr>
            <a:lvl6pPr marL="2926171" lvl="5" indent="-32513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80"/>
            </a:lvl6pPr>
            <a:lvl7pPr marL="3413867" lvl="6" indent="-32513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80"/>
            </a:lvl7pPr>
            <a:lvl8pPr marL="3901562" lvl="7" indent="-32513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80"/>
            </a:lvl8pPr>
            <a:lvl9pPr marL="4389257" lvl="8" indent="-32513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8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5029200" y="-133"/>
            <a:ext cx="5029200" cy="548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5"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92050" y="1315387"/>
            <a:ext cx="4449720" cy="1581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8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92050" y="2989947"/>
            <a:ext cx="4449720" cy="13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4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5433450" y="772347"/>
            <a:ext cx="4220700" cy="39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87695" lvl="0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75390" lvl="1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463086" lvl="2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950781" lvl="3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42870" y="1179867"/>
            <a:ext cx="9372660" cy="2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9pPr>
          </a:lstStyle>
          <a:p>
            <a:r>
              <a:rPr dirty="0"/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42870" y="3362373"/>
            <a:ext cx="9372660" cy="1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87695" lvl="0" indent="-3386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75390" lvl="1" indent="-3386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463086" lvl="2" indent="-3386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950781" lvl="3" indent="-3386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438476" lvl="4" indent="-3386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42870" y="4512613"/>
            <a:ext cx="6598680" cy="6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87695" lvl="0" indent="-24384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71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539275" y="480160"/>
            <a:ext cx="7004580" cy="4363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51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0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ext-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502920" y="633244"/>
            <a:ext cx="3032994" cy="4219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 hasCustomPrompt="1"/>
          </p:nvPr>
        </p:nvSpPr>
        <p:spPr>
          <a:xfrm>
            <a:off x="3535915" y="652337"/>
            <a:ext cx="6019563" cy="41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92617" lvl="0" indent="-390156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defRPr sz="256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2773" lvl="1" indent="-292617">
              <a:spcBef>
                <a:spcPts val="0"/>
              </a:spcBef>
              <a:spcAft>
                <a:spcPts val="0"/>
              </a:spcAft>
              <a:buClr>
                <a:schemeClr val="accent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Ø"/>
              <a:defRPr sz="2133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75390" lvl="2" indent="-292617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 sz="1707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950781" lvl="3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dirty="0" err="1"/>
              <a:t>ddd</a:t>
            </a:r>
            <a:endParaRPr lang="en-US" dirty="0"/>
          </a:p>
          <a:p>
            <a:pPr lvl="1"/>
            <a:r>
              <a:rPr lang="en-US" dirty="0" err="1"/>
              <a:t>Fgh</a:t>
            </a:r>
            <a:endParaRPr lang="en-US" dirty="0"/>
          </a:p>
          <a:p>
            <a:pPr lvl="2"/>
            <a:r>
              <a:rPr lang="en-US" dirty="0" err="1"/>
              <a:t>Fdsgfd</a:t>
            </a:r>
            <a:endParaRPr lang="en-US" dirty="0"/>
          </a:p>
          <a:p>
            <a:pPr lvl="2"/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FC7D79-4948-3F91-695C-F63B5333D28A}"/>
              </a:ext>
            </a:extLst>
          </p:cNvPr>
          <p:cNvCxnSpPr>
            <a:cxnSpLocks/>
          </p:cNvCxnSpPr>
          <p:nvPr userDrawn="1"/>
        </p:nvCxnSpPr>
        <p:spPr>
          <a:xfrm>
            <a:off x="3535915" y="983801"/>
            <a:ext cx="0" cy="351879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0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502921" y="633244"/>
            <a:ext cx="2878250" cy="4219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698396" y="652337"/>
            <a:ext cx="5857082" cy="41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975390" lvl="0" indent="-731543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defRPr sz="4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463086" lvl="1" indent="-338677">
              <a:spcBef>
                <a:spcPts val="0"/>
              </a:spcBef>
              <a:spcAft>
                <a:spcPts val="0"/>
              </a:spcAft>
              <a:buClr>
                <a:schemeClr val="accent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Ø"/>
              <a:defRPr sz="32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7539" lvl="2" indent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  <a:lumOff val="50000"/>
                </a:schemeClr>
              </a:buClr>
              <a:buSzPct val="100000"/>
              <a:buNone/>
              <a:defRPr sz="2667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950781" lvl="3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2"/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FC7D79-4948-3F91-695C-F63B5333D28A}"/>
              </a:ext>
            </a:extLst>
          </p:cNvPr>
          <p:cNvCxnSpPr>
            <a:cxnSpLocks/>
          </p:cNvCxnSpPr>
          <p:nvPr userDrawn="1"/>
        </p:nvCxnSpPr>
        <p:spPr>
          <a:xfrm>
            <a:off x="3535915" y="983801"/>
            <a:ext cx="0" cy="351879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10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op 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620808" y="0"/>
            <a:ext cx="8816784" cy="1062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0808" y="1274000"/>
            <a:ext cx="8816784" cy="339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975390" lvl="0" indent="-731543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defRPr sz="4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463086" lvl="1" indent="-338677">
              <a:spcBef>
                <a:spcPts val="0"/>
              </a:spcBef>
              <a:spcAft>
                <a:spcPts val="0"/>
              </a:spcAft>
              <a:buClr>
                <a:schemeClr val="accent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Ø"/>
              <a:defRPr sz="32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95078" lvl="2" indent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None/>
              <a:defRPr sz="2400" b="1" dirty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950781" lvl="3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2"/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FC7D79-4948-3F91-695C-F63B5333D28A}"/>
              </a:ext>
            </a:extLst>
          </p:cNvPr>
          <p:cNvCxnSpPr>
            <a:cxnSpLocks/>
          </p:cNvCxnSpPr>
          <p:nvPr userDrawn="1"/>
        </p:nvCxnSpPr>
        <p:spPr>
          <a:xfrm>
            <a:off x="3235434" y="1168358"/>
            <a:ext cx="3587535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69392" y="0"/>
            <a:ext cx="9119616" cy="1062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 hasCustomPrompt="1"/>
          </p:nvPr>
        </p:nvSpPr>
        <p:spPr>
          <a:xfrm>
            <a:off x="469392" y="1274000"/>
            <a:ext cx="9119616" cy="339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975390" lvl="0" indent="-731543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defRPr sz="4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463086" lvl="1" indent="-338677">
              <a:spcBef>
                <a:spcPts val="0"/>
              </a:spcBef>
              <a:spcAft>
                <a:spcPts val="0"/>
              </a:spcAft>
              <a:buClr>
                <a:schemeClr val="accent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Ø"/>
              <a:defRPr sz="32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90156" lvl="2" indent="-390156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682773" lvl="3" indent="-29261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2"/>
            <a:r>
              <a:rPr lang="en-US" dirty="0" err="1"/>
              <a:t>fgfg</a:t>
            </a:r>
            <a:endParaRPr lang="en-US" dirty="0"/>
          </a:p>
          <a:p>
            <a:pPr lvl="3"/>
            <a:r>
              <a:rPr lang="en-US" dirty="0" err="1"/>
              <a:t>fgafdgafg</a:t>
            </a:r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FC7D79-4948-3F91-695C-F63B5333D28A}"/>
              </a:ext>
            </a:extLst>
          </p:cNvPr>
          <p:cNvCxnSpPr>
            <a:cxnSpLocks/>
          </p:cNvCxnSpPr>
          <p:nvPr userDrawn="1"/>
        </p:nvCxnSpPr>
        <p:spPr>
          <a:xfrm>
            <a:off x="3235434" y="1168358"/>
            <a:ext cx="3587535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0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69392" y="0"/>
            <a:ext cx="9119616" cy="1062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 hasCustomPrompt="1"/>
          </p:nvPr>
        </p:nvSpPr>
        <p:spPr>
          <a:xfrm>
            <a:off x="469392" y="1274000"/>
            <a:ext cx="9119616" cy="339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975390" lvl="0" indent="-731543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defRPr sz="4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463086" lvl="1" indent="-338677">
              <a:spcBef>
                <a:spcPts val="0"/>
              </a:spcBef>
              <a:spcAft>
                <a:spcPts val="0"/>
              </a:spcAft>
              <a:buClr>
                <a:schemeClr val="accent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Ø"/>
              <a:defRPr sz="32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90156" lvl="2" indent="-390156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682773" lvl="3" indent="-29261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438476" lvl="4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926171" lvl="5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413867" lvl="6" indent="-338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901562" lvl="7" indent="-338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389257" lvl="8" indent="-338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2"/>
            <a:r>
              <a:rPr lang="en-US" dirty="0" err="1"/>
              <a:t>fgfg</a:t>
            </a:r>
            <a:endParaRPr lang="en-US" dirty="0"/>
          </a:p>
          <a:p>
            <a:pPr lvl="3"/>
            <a:r>
              <a:rPr lang="en-US" dirty="0" err="1"/>
              <a:t>fgafdgafg</a:t>
            </a:r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290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502920" y="0"/>
            <a:ext cx="8816784" cy="1062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 dirty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000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319704" y="4974098"/>
            <a:ext cx="603570" cy="4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816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508760" y="1167620"/>
            <a:ext cx="7040880" cy="315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sz="6400">
                <a:highlight>
                  <a:srgbClr val="FFFFFF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04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2920" y="438907"/>
            <a:ext cx="9052560" cy="6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5BEFA7-C78D-49E7-A034-DFC9350AE8E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4511040"/>
            <a:ext cx="1005840" cy="97536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  <p:sldLayoutId id="2147483663" r:id="rId4"/>
    <p:sldLayoutId id="2147483666" r:id="rId5"/>
    <p:sldLayoutId id="2147483667" r:id="rId6"/>
    <p:sldLayoutId id="2147483665" r:id="rId7"/>
    <p:sldLayoutId id="2147483670" r:id="rId8"/>
    <p:sldLayoutId id="2147483659" r:id="rId9"/>
    <p:sldLayoutId id="2147483653" r:id="rId10"/>
    <p:sldLayoutId id="2147483655" r:id="rId11"/>
    <p:sldLayoutId id="214748365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9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75051A58-0B6A-90F6-3822-8D06F629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03" y="1669468"/>
            <a:ext cx="3218688" cy="21474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56;p15"/>
          <p:cNvSpPr txBox="1">
            <a:spLocks/>
          </p:cNvSpPr>
          <p:nvPr/>
        </p:nvSpPr>
        <p:spPr>
          <a:xfrm>
            <a:off x="3380286" y="1351631"/>
            <a:ext cx="7368066" cy="201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Roboto Condensed"/>
              <a:buNone/>
              <a:defRPr sz="5547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Python Overview</a:t>
            </a:r>
          </a:p>
          <a:p>
            <a:r>
              <a:rPr lang="en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Data Science</a:t>
            </a:r>
            <a:br>
              <a:rPr lang="en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Technologies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</a:t>
            </a:r>
            <a:br>
              <a:rPr lang="en-US" dirty="0"/>
            </a:br>
            <a:r>
              <a:rPr lang="en-US" dirty="0"/>
              <a:t>(A-Z/a-z), </a:t>
            </a:r>
            <a:br>
              <a:rPr lang="en-US" dirty="0"/>
            </a:br>
            <a:r>
              <a:rPr lang="en-US" dirty="0"/>
              <a:t>( _ ) or </a:t>
            </a:r>
            <a:br>
              <a:rPr lang="en-US" dirty="0"/>
            </a:br>
            <a:r>
              <a:rPr lang="en-US" dirty="0"/>
              <a:t>(0-9)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37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3200" dirty="0"/>
              <a:t>_$$ = 8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	 print(_$$)</a:t>
            </a: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EB50F5D8-38E7-0B1B-044F-F219D5DEA4CE}"/>
              </a:ext>
            </a:extLst>
          </p:cNvPr>
          <p:cNvSpPr txBox="1"/>
          <p:nvPr/>
        </p:nvSpPr>
        <p:spPr>
          <a:xfrm>
            <a:off x="4590289" y="3856539"/>
            <a:ext cx="3541430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invalid syntax</a:t>
            </a:r>
            <a:r>
              <a:rPr lang="en-US" sz="1173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3128881-6540-0201-200C-B0BBDB369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61004" y="3137408"/>
            <a:ext cx="0" cy="719131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8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case-sensitive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37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3200" dirty="0"/>
              <a:t>city=‘Lahore’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  </a:t>
            </a:r>
            <a:r>
              <a:rPr lang="en-US" sz="3200" dirty="0"/>
              <a:t>print(city)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3200" dirty="0"/>
              <a:t>  print(City)</a:t>
            </a:r>
          </a:p>
          <a:p>
            <a:pPr marL="0" lvl="2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EB50F5D8-38E7-0B1B-044F-F219D5DEA4CE}"/>
              </a:ext>
            </a:extLst>
          </p:cNvPr>
          <p:cNvSpPr txBox="1"/>
          <p:nvPr/>
        </p:nvSpPr>
        <p:spPr>
          <a:xfrm>
            <a:off x="6459728" y="2531872"/>
            <a:ext cx="2397760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Lahore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3128881-6540-0201-200C-B0BBDB369F59}"/>
              </a:ext>
            </a:extLst>
          </p:cNvPr>
          <p:cNvCxnSpPr>
            <a:cxnSpLocks/>
          </p:cNvCxnSpPr>
          <p:nvPr/>
        </p:nvCxnSpPr>
        <p:spPr>
          <a:xfrm>
            <a:off x="5858256" y="2775712"/>
            <a:ext cx="601472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">
            <a:extLst>
              <a:ext uri="{FF2B5EF4-FFF2-40B4-BE49-F238E27FC236}">
                <a16:creationId xmlns:a16="http://schemas.microsoft.com/office/drawing/2014/main" xmlns="" id="{D48B87A1-4766-3909-0258-15C01FFC6214}"/>
              </a:ext>
            </a:extLst>
          </p:cNvPr>
          <p:cNvSpPr txBox="1"/>
          <p:nvPr/>
        </p:nvSpPr>
        <p:spPr>
          <a:xfrm>
            <a:off x="5324780" y="3980623"/>
            <a:ext cx="3532708" cy="97536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name ‘City’ is not defined</a:t>
            </a:r>
            <a:endParaRPr lang="en-US" sz="1173" dirty="0">
              <a:solidFill>
                <a:schemeClr val="accent1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9D7FA134-A013-E686-F331-A36D469D20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858256" y="3511296"/>
            <a:ext cx="1232878" cy="469327"/>
          </a:xfrm>
          <a:prstGeom prst="bentConnector2">
            <a:avLst/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can’t be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46D743-31BF-DF9E-48D4-83E10245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900" y="1520565"/>
            <a:ext cx="4643968" cy="1062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819EEF2-4772-F05D-2BB3-7546BDDE8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5" b="17947"/>
          <a:stretch/>
        </p:blipFill>
        <p:spPr>
          <a:xfrm>
            <a:off x="3740901" y="2743200"/>
            <a:ext cx="5604268" cy="15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3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0;p17">
            <a:extLst>
              <a:ext uri="{FF2B5EF4-FFF2-40B4-BE49-F238E27FC236}">
                <a16:creationId xmlns:a16="http://schemas.microsoft.com/office/drawing/2014/main" xmlns="" id="{426657C1-3DD2-2F13-246C-B6A5F0150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/>
              <a:t>Assigning and Reassigning Python Variables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32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and Reassigning Python Variables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6328D55-E5C1-9128-0190-023AE513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age=42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	print(age)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age='Lahore'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	print(age)</a:t>
            </a:r>
          </a:p>
          <a:p>
            <a:pPr marL="243848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28FFC20-C092-1785-359C-16E6867E2851}"/>
              </a:ext>
            </a:extLst>
          </p:cNvPr>
          <p:cNvCxnSpPr>
            <a:cxnSpLocks/>
          </p:cNvCxnSpPr>
          <p:nvPr/>
        </p:nvCxnSpPr>
        <p:spPr>
          <a:xfrm>
            <a:off x="6801104" y="2157984"/>
            <a:ext cx="601472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">
            <a:extLst>
              <a:ext uri="{FF2B5EF4-FFF2-40B4-BE49-F238E27FC236}">
                <a16:creationId xmlns:a16="http://schemas.microsoft.com/office/drawing/2014/main" xmlns="" id="{0EDE6528-AF63-D78B-0696-932F124D3B19}"/>
              </a:ext>
            </a:extLst>
          </p:cNvPr>
          <p:cNvSpPr txBox="1"/>
          <p:nvPr/>
        </p:nvSpPr>
        <p:spPr>
          <a:xfrm>
            <a:off x="7402576" y="1914144"/>
            <a:ext cx="1763776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42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06A76D1F-5FC6-3D4E-448E-C4CB683ED4A0}"/>
              </a:ext>
            </a:extLst>
          </p:cNvPr>
          <p:cNvSpPr txBox="1"/>
          <p:nvPr/>
        </p:nvSpPr>
        <p:spPr>
          <a:xfrm>
            <a:off x="6703568" y="4244783"/>
            <a:ext cx="2405888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Lahore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D6AECC0-4111-0BA5-6CE1-DF6C682470EB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6206777" y="3991831"/>
            <a:ext cx="505903" cy="487680"/>
          </a:xfrm>
          <a:prstGeom prst="bentConnector2">
            <a:avLst/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6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3" dirty="0"/>
              <a:t>Multiple Assignment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6328D55-E5C1-9128-0190-023AE513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243848" indent="0">
              <a:lnSpc>
                <a:spcPct val="150000"/>
              </a:lnSpc>
              <a:buNone/>
            </a:pPr>
            <a:r>
              <a:rPr lang="en-US" sz="2987" dirty="0"/>
              <a:t>city1, city2=‘Multan’, 'Lahore'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print(city1, city2)</a:t>
            </a:r>
          </a:p>
          <a:p>
            <a:pPr marL="24384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06A76D1F-5FC6-3D4E-448E-C4CB683ED4A0}"/>
              </a:ext>
            </a:extLst>
          </p:cNvPr>
          <p:cNvSpPr txBox="1"/>
          <p:nvPr/>
        </p:nvSpPr>
        <p:spPr>
          <a:xfrm>
            <a:off x="4248912" y="3340543"/>
            <a:ext cx="3722624" cy="593474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Multan  Lahore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D6AECC0-4111-0BA5-6CE1-DF6C682470E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5606323" y="2836642"/>
            <a:ext cx="1007804" cy="1"/>
          </a:xfrm>
          <a:prstGeom prst="bentConnector3">
            <a:avLst>
              <a:gd name="adj1" fmla="val 50000"/>
            </a:avLst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3" dirty="0"/>
              <a:t>Multiple Assignment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6328D55-E5C1-9128-0190-023AE513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age=days=7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	print(age, days)</a:t>
            </a:r>
          </a:p>
          <a:p>
            <a:pPr marL="24384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06A76D1F-5FC6-3D4E-448E-C4CB683ED4A0}"/>
              </a:ext>
            </a:extLst>
          </p:cNvPr>
          <p:cNvSpPr txBox="1"/>
          <p:nvPr/>
        </p:nvSpPr>
        <p:spPr>
          <a:xfrm>
            <a:off x="5508752" y="3454335"/>
            <a:ext cx="2340864" cy="593474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7   7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D6AECC0-4111-0BA5-6CE1-DF6C682470E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6118386" y="2893537"/>
            <a:ext cx="1121596" cy="13547"/>
          </a:xfrm>
          <a:prstGeom prst="bentConnector3">
            <a:avLst>
              <a:gd name="adj1" fmla="val -3626"/>
            </a:avLst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7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3" dirty="0"/>
              <a:t>Swapping Variables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6328D55-E5C1-9128-0190-023AE513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'red’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'blue'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a, b = b, a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	print(a, b)</a:t>
            </a:r>
          </a:p>
          <a:p>
            <a:pPr marL="24384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06A76D1F-5FC6-3D4E-448E-C4CB683ED4A0}"/>
              </a:ext>
            </a:extLst>
          </p:cNvPr>
          <p:cNvSpPr txBox="1"/>
          <p:nvPr/>
        </p:nvSpPr>
        <p:spPr>
          <a:xfrm>
            <a:off x="4525264" y="3746943"/>
            <a:ext cx="3251200" cy="593474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</a:t>
            </a:r>
            <a:r>
              <a:rPr lang="en-US" sz="256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Blue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560" b="1" dirty="0">
                <a:solidFill>
                  <a:srgbClr val="E6E6E6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Red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4A4DD2F7-0D07-7E8F-A710-5CFF501A2625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5809523" y="3405600"/>
            <a:ext cx="682684" cy="2"/>
          </a:xfrm>
          <a:prstGeom prst="bentConnector3">
            <a:avLst>
              <a:gd name="adj1" fmla="val -2386"/>
            </a:avLst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25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3" dirty="0"/>
              <a:t>Deleting Variables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6328D55-E5C1-9128-0190-023AE513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age=21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del age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	print(age)</a:t>
            </a:r>
          </a:p>
          <a:p>
            <a:pPr marL="243848" indent="0">
              <a:lnSpc>
                <a:spcPct val="150000"/>
              </a:lnSpc>
              <a:buNone/>
            </a:pPr>
            <a:r>
              <a:rPr lang="en-US" dirty="0"/>
              <a:t> 	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06A76D1F-5FC6-3D4E-448E-C4CB683ED4A0}"/>
              </a:ext>
            </a:extLst>
          </p:cNvPr>
          <p:cNvSpPr txBox="1"/>
          <p:nvPr/>
        </p:nvSpPr>
        <p:spPr>
          <a:xfrm>
            <a:off x="4216400" y="3852607"/>
            <a:ext cx="4893054" cy="593474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</a:t>
            </a:r>
            <a:r>
              <a:rPr lang="en-US" sz="256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56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name ‘a’ is not defined</a:t>
            </a: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4A4DD2F7-0D07-7E8F-A710-5CFF501A2625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6065553" y="3255231"/>
            <a:ext cx="747711" cy="447039"/>
          </a:xfrm>
          <a:prstGeom prst="bentConnector3">
            <a:avLst>
              <a:gd name="adj1" fmla="val 50000"/>
            </a:avLst>
          </a:prstGeom>
          <a:ln w="38100"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4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Python Data Type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3FC2D2A-40C9-0FF1-6D1B-6184F6063930}"/>
              </a:ext>
            </a:extLst>
          </p:cNvPr>
          <p:cNvGrpSpPr/>
          <p:nvPr/>
        </p:nvGrpSpPr>
        <p:grpSpPr>
          <a:xfrm>
            <a:off x="3749980" y="1222777"/>
            <a:ext cx="5754624" cy="3040847"/>
            <a:chOff x="3372731" y="1037785"/>
            <a:chExt cx="5394960" cy="2850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FCACF8D-12C9-36C8-DF62-4E43DFB1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731" y="2571750"/>
              <a:ext cx="5394960" cy="13168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D7E8374-C7A5-6C66-E020-81AE47EB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228" y="1037785"/>
              <a:ext cx="1533965" cy="1533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45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652D56-22D9-4217-AD58-C6B146F8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18" y="633245"/>
            <a:ext cx="2868313" cy="4219913"/>
          </a:xfrm>
        </p:spPr>
        <p:txBody>
          <a:bodyPr/>
          <a:lstStyle/>
          <a:p>
            <a:r>
              <a:rPr lang="en-US" sz="4693" dirty="0"/>
              <a:t>Learning Outcomes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10215436"/>
              </p:ext>
            </p:extLst>
          </p:nvPr>
        </p:nvGraphicFramePr>
        <p:xfrm>
          <a:off x="2717807" y="992160"/>
          <a:ext cx="7344138" cy="350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690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Python Data Type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A5238F2-A94C-AFF1-E9B3-7461D5CE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0" y="1423474"/>
            <a:ext cx="5754624" cy="26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0;p17">
            <a:extLst>
              <a:ext uri="{FF2B5EF4-FFF2-40B4-BE49-F238E27FC236}">
                <a16:creationId xmlns:a16="http://schemas.microsoft.com/office/drawing/2014/main" xmlns="" id="{426657C1-3DD2-2F13-246C-B6A5F0150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 Naming Rules</a:t>
            </a:r>
            <a:endParaRPr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87425" y="1395413"/>
            <a:ext cx="9070975" cy="3986212"/>
          </a:xfrm>
          <a:prstGeom prst="rect">
            <a:avLst/>
          </a:prstGeom>
        </p:spPr>
        <p:txBody>
          <a:bodyPr/>
          <a:lstStyle/>
          <a:p>
            <a:pPr marL="0" indent="-487695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keywords can’t be used</a:t>
            </a:r>
          </a:p>
          <a:p>
            <a:pPr marL="975390" lvl="1" indent="-487695"/>
            <a:endParaRPr lang="en-US" sz="3733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2" indent="0">
              <a:buNone/>
            </a:pPr>
            <a:r>
              <a:rPr lang="en-US" sz="3200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4AEC75D-3995-4204-AE2B-B7B4158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17" y="2284597"/>
            <a:ext cx="4643968" cy="1062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15E8A6-6036-6EC5-B441-2D061880A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5" b="17947"/>
          <a:stretch/>
        </p:blipFill>
        <p:spPr>
          <a:xfrm>
            <a:off x="1521965" y="3683698"/>
            <a:ext cx="8286508" cy="15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64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 Naming Rules</a:t>
            </a:r>
            <a:endParaRPr sz="6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2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/>
              <a:t>Python Operators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E379CC-F743-569C-B63F-EA1DD7525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5" r="20949"/>
          <a:stretch/>
        </p:blipFill>
        <p:spPr>
          <a:xfrm>
            <a:off x="2911955" y="1431880"/>
            <a:ext cx="4234490" cy="40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9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/>
              <a:t>Arithmetic Operators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71191E-BB61-2FFC-E424-6F442C6E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92008"/>
            <a:ext cx="4876800" cy="39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1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/>
              <a:t>Arithmetic Operators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14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7BFA65-FCD3-C5A2-10F5-80D87907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ADD9B8-D1F9-62B2-285E-1008D693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21" y="772630"/>
            <a:ext cx="4876800" cy="39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A1C78F5-ACD6-061A-BA21-6FECBD2F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1" y="304800"/>
            <a:ext cx="6800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5E698D-1295-AB0D-2D48-3DFC540D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32" y="304800"/>
            <a:ext cx="64883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C6A02F-91DA-42D3-6E15-CB1F8FFF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69" y="304800"/>
            <a:ext cx="703086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2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180D0C84-4996-42AC-AEAA-A3278B63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B0363C-F161-5676-2AF9-2DAC0838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44" y="1057484"/>
            <a:ext cx="5754624" cy="33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Python Data Type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3FC2D2A-40C9-0FF1-6D1B-6184F6063930}"/>
              </a:ext>
            </a:extLst>
          </p:cNvPr>
          <p:cNvGrpSpPr/>
          <p:nvPr/>
        </p:nvGrpSpPr>
        <p:grpSpPr>
          <a:xfrm>
            <a:off x="3749980" y="1222777"/>
            <a:ext cx="5754624" cy="3040847"/>
            <a:chOff x="3372731" y="1037785"/>
            <a:chExt cx="5394960" cy="2850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FCACF8D-12C9-36C8-DF62-4E43DFB1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731" y="2571750"/>
              <a:ext cx="5394960" cy="13168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D7E8374-C7A5-6C66-E020-81AE47EB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228" y="1037785"/>
              <a:ext cx="1533965" cy="1533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43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Python Data Type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A5238F2-A94C-AFF1-E9B3-7461D5CE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0" y="1423474"/>
            <a:ext cx="5754624" cy="26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3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Python Operators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FDED0A-D1B2-E151-9CD8-321C32849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5" r="20949"/>
          <a:stretch/>
        </p:blipFill>
        <p:spPr>
          <a:xfrm>
            <a:off x="4221404" y="408434"/>
            <a:ext cx="4876800" cy="46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2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Arithmetic Operators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0E3969-ECFB-834C-0203-8EF3FB92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84" y="772630"/>
            <a:ext cx="4876800" cy="39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5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Relational Operators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E2AB91-19D2-7192-4A02-D38D0654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45" y="994653"/>
            <a:ext cx="4876800" cy="34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sz="4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Logical Operators</a:t>
            </a:r>
            <a:endParaRPr sz="4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215E94-5954-9FB3-6DE5-DBB0BCE7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32" y="910438"/>
            <a:ext cx="4876800" cy="36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9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Assignment Operators</a:t>
            </a:r>
            <a:endParaRPr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9FBBA7-24EF-DCB1-2E05-0158E276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81" y="1051859"/>
            <a:ext cx="4876800" cy="338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1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1AE092-F33E-4B18-908C-E80CAAF6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1960973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 built-in functions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86291"/>
              </p:ext>
            </p:extLst>
          </p:nvPr>
        </p:nvGraphicFramePr>
        <p:xfrm>
          <a:off x="3535915" y="966158"/>
          <a:ext cx="5609768" cy="3487300"/>
        </p:xfrm>
        <a:graphic>
          <a:graphicData uri="http://schemas.openxmlformats.org/drawingml/2006/table">
            <a:tbl>
              <a:tblPr firstRow="1" bandRow="1">
                <a:tableStyleId>{719799F8-889E-475A-A1BB-9388BCB4D1C4}</a:tableStyleId>
              </a:tblPr>
              <a:tblGrid>
                <a:gridCol w="1187653">
                  <a:extLst>
                    <a:ext uri="{9D8B030D-6E8A-4147-A177-3AD203B41FA5}">
                      <a16:colId xmlns:a16="http://schemas.microsoft.com/office/drawing/2014/main" xmlns="" val="51178902"/>
                    </a:ext>
                  </a:extLst>
                </a:gridCol>
                <a:gridCol w="3154098">
                  <a:extLst>
                    <a:ext uri="{9D8B030D-6E8A-4147-A177-3AD203B41FA5}">
                      <a16:colId xmlns:a16="http://schemas.microsoft.com/office/drawing/2014/main" xmlns="" val="1146855710"/>
                    </a:ext>
                  </a:extLst>
                </a:gridCol>
                <a:gridCol w="1268017">
                  <a:extLst>
                    <a:ext uri="{9D8B030D-6E8A-4147-A177-3AD203B41FA5}">
                      <a16:colId xmlns:a16="http://schemas.microsoft.com/office/drawing/2014/main" xmlns="" val="3412305151"/>
                    </a:ext>
                  </a:extLst>
                </a:gridCol>
              </a:tblGrid>
              <a:tr h="871825"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chr</a:t>
                      </a:r>
                      <a:endParaRPr lang="en-US" sz="3000" b="1" dirty="0">
                        <a:solidFill>
                          <a:schemeClr val="accent6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cap="none" dirty="0" err="1">
                          <a:solidFill>
                            <a:schemeClr val="accent6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al"/>
                          <a:sym typeface="Arial"/>
                        </a:rPr>
                        <a:t>chr</a:t>
                      </a:r>
                      <a:r>
                        <a:rPr lang="en-US" sz="30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al"/>
                          <a:sym typeface="Arial"/>
                        </a:rPr>
                        <a:t>(65)</a:t>
                      </a:r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7484928"/>
                  </a:ext>
                </a:extLst>
              </a:tr>
              <a:tr h="871825"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ord</a:t>
                      </a:r>
                      <a:endParaRPr lang="en-US" sz="3000" b="1" dirty="0">
                        <a:solidFill>
                          <a:schemeClr val="accent6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cap="none" dirty="0" err="1">
                          <a:solidFill>
                            <a:schemeClr val="accent6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al"/>
                          <a:sym typeface="Arial"/>
                        </a:rPr>
                        <a:t>ord</a:t>
                      </a:r>
                      <a:r>
                        <a:rPr lang="en-US" sz="30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al"/>
                          <a:sym typeface="Arial"/>
                        </a:rPr>
                        <a:t>('A')</a:t>
                      </a:r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65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0361254"/>
                  </a:ext>
                </a:extLst>
              </a:tr>
              <a:tr h="871825"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round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al"/>
                          <a:sym typeface="Arial"/>
                        </a:rPr>
                        <a:t>round(2.3465, 2)</a:t>
                      </a:r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2.35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36702"/>
                  </a:ext>
                </a:extLst>
              </a:tr>
              <a:tr h="871825"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abs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abs(-23)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accent6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23</a:t>
                      </a:r>
                    </a:p>
                  </a:txBody>
                  <a:tcPr marL="97536" marR="97536" marT="48768" marB="48768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4067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62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Functions </a:t>
            </a:r>
          </a:p>
        </p:txBody>
      </p:sp>
    </p:spTree>
    <p:extLst>
      <p:ext uri="{BB962C8B-B14F-4D97-AF65-F5344CB8AC3E}">
        <p14:creationId xmlns:p14="http://schemas.microsoft.com/office/powerpoint/2010/main" val="11126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180D0C84-4996-42AC-AEAA-A3278B63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Python Variables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029A152-F875-AE09-9AAD-A82A19EB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723" y="652337"/>
            <a:ext cx="5679595" cy="4181726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Container for a value</a:t>
            </a:r>
          </a:p>
          <a:p>
            <a:pPr>
              <a:lnSpc>
                <a:spcPct val="150000"/>
              </a:lnSpc>
            </a:pPr>
            <a:r>
              <a:rPr lang="en-US" dirty="0"/>
              <a:t>Assigned a name</a:t>
            </a:r>
          </a:p>
        </p:txBody>
      </p:sp>
    </p:spTree>
    <p:extLst>
      <p:ext uri="{BB962C8B-B14F-4D97-AF65-F5344CB8AC3E}">
        <p14:creationId xmlns:p14="http://schemas.microsoft.com/office/powerpoint/2010/main" val="702865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6"/>
          <a:stretch/>
        </p:blipFill>
        <p:spPr bwMode="auto">
          <a:xfrm>
            <a:off x="1057318" y="500779"/>
            <a:ext cx="7943765" cy="448484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2933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&amp; Calling python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8724" y="652337"/>
            <a:ext cx="5560552" cy="4181726"/>
          </a:xfrm>
        </p:spPr>
        <p:txBody>
          <a:bodyPr anchor="ctr"/>
          <a:lstStyle/>
          <a:p>
            <a:pPr marL="243848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hello():</a:t>
            </a:r>
          </a:p>
          <a:p>
            <a:pPr marL="243848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name=input("Enter your Name:")</a:t>
            </a:r>
          </a:p>
          <a:p>
            <a:pPr marL="243848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print('Hello ',name)</a:t>
            </a:r>
          </a:p>
          <a:p>
            <a:pPr marL="243848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43848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43848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hello()</a:t>
            </a:r>
          </a:p>
        </p:txBody>
      </p:sp>
    </p:spTree>
    <p:extLst>
      <p:ext uri="{BB962C8B-B14F-4D97-AF65-F5344CB8AC3E}">
        <p14:creationId xmlns:p14="http://schemas.microsoft.com/office/powerpoint/2010/main" val="215791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&amp; Arguments</a:t>
            </a:r>
          </a:p>
        </p:txBody>
      </p:sp>
    </p:spTree>
    <p:extLst>
      <p:ext uri="{BB962C8B-B14F-4D97-AF65-F5344CB8AC3E}">
        <p14:creationId xmlns:p14="http://schemas.microsoft.com/office/powerpoint/2010/main" val="41229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243848" indent="0">
              <a:buNone/>
            </a:pPr>
            <a:r>
              <a:rPr lang="en-US" sz="2987" dirty="0"/>
              <a:t>A </a:t>
            </a:r>
            <a:r>
              <a:rPr lang="en-US" sz="3840" dirty="0">
                <a:solidFill>
                  <a:srgbClr val="00B050"/>
                </a:solidFill>
              </a:rPr>
              <a:t>parameter</a:t>
            </a:r>
            <a:r>
              <a:rPr lang="en-US" sz="2987" dirty="0"/>
              <a:t> is the variable listed inside the parentheses in the function definition.</a:t>
            </a:r>
          </a:p>
          <a:p>
            <a:pPr marL="243848" indent="0">
              <a:buNone/>
            </a:pPr>
            <a:endParaRPr lang="en-US" sz="2987" dirty="0"/>
          </a:p>
          <a:p>
            <a:pPr marL="243848" indent="0">
              <a:buNone/>
            </a:pPr>
            <a:r>
              <a:rPr lang="en-US" sz="2987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sz="298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987" dirty="0" err="1">
                <a:latin typeface="Calibri" panose="020F0502020204030204" pitchFamily="34" charset="0"/>
                <a:cs typeface="Calibri" panose="020F0502020204030204" pitchFamily="34" charset="0"/>
              </a:rPr>
              <a:t>Happy_Birthday</a:t>
            </a:r>
            <a:r>
              <a:rPr lang="en-US" sz="2987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840"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r>
              <a:rPr lang="en-US" sz="2987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267625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Argument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243848" indent="0">
              <a:buNone/>
            </a:pPr>
            <a:r>
              <a:rPr lang="en-US" dirty="0"/>
              <a:t>An </a:t>
            </a:r>
            <a:r>
              <a:rPr lang="en-US" sz="3840" dirty="0">
                <a:solidFill>
                  <a:srgbClr val="0000FF"/>
                </a:solidFill>
              </a:rPr>
              <a:t>argument</a:t>
            </a:r>
            <a:r>
              <a:rPr lang="en-US" dirty="0"/>
              <a:t> is the value that is sent to the function when it is called.</a:t>
            </a:r>
          </a:p>
          <a:p>
            <a:pPr marL="243848" indent="0">
              <a:buNone/>
            </a:pPr>
            <a:endParaRPr lang="en-US" sz="2987" dirty="0"/>
          </a:p>
          <a:p>
            <a:pPr marL="243848" indent="0">
              <a:buNone/>
            </a:pPr>
            <a:r>
              <a:rPr lang="en-US" dirty="0" err="1"/>
              <a:t>Happy_Birthday</a:t>
            </a:r>
            <a:r>
              <a:rPr lang="en-US" dirty="0"/>
              <a:t>(</a:t>
            </a:r>
            <a:r>
              <a:rPr lang="en-US" sz="3840" b="0" dirty="0">
                <a:solidFill>
                  <a:srgbClr val="0000FF"/>
                </a:solidFill>
              </a:rPr>
              <a:t>name</a:t>
            </a:r>
            <a:r>
              <a:rPr lang="en-US" dirty="0"/>
              <a:t>)</a:t>
            </a:r>
            <a:endParaRPr lang="en-US" sz="298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15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82" y="1079474"/>
            <a:ext cx="5852160" cy="332745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&amp; Arguments</a:t>
            </a:r>
          </a:p>
        </p:txBody>
      </p:sp>
    </p:spTree>
    <p:extLst>
      <p:ext uri="{BB962C8B-B14F-4D97-AF65-F5344CB8AC3E}">
        <p14:creationId xmlns:p14="http://schemas.microsoft.com/office/powerpoint/2010/main" val="20346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1768226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15843" y="671430"/>
            <a:ext cx="6059757" cy="4181726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3200" dirty="0"/>
              <a:t>It is </a:t>
            </a:r>
            <a:r>
              <a:rPr lang="en-US" sz="3200" dirty="0">
                <a:solidFill>
                  <a:srgbClr val="0000FF"/>
                </a:solidFill>
              </a:rPr>
              <a:t>anonymous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It defined without </a:t>
            </a:r>
            <a:r>
              <a:rPr lang="en-US" sz="3200" dirty="0">
                <a:solidFill>
                  <a:srgbClr val="0000FF"/>
                </a:solidFill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And without </a:t>
            </a:r>
            <a:r>
              <a:rPr lang="en-US" sz="3200" dirty="0" err="1">
                <a:solidFill>
                  <a:srgbClr val="0000FF"/>
                </a:solidFill>
              </a:rPr>
              <a:t>def</a:t>
            </a:r>
            <a:r>
              <a:rPr lang="en-US" sz="3200" dirty="0"/>
              <a:t> keyword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numbers of </a:t>
            </a:r>
            <a:r>
              <a:rPr lang="en-US" sz="3200" dirty="0">
                <a:solidFill>
                  <a:srgbClr val="0000FF"/>
                </a:solidFill>
              </a:rPr>
              <a:t>Arguments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Only one </a:t>
            </a:r>
            <a:r>
              <a:rPr lang="en-US" sz="3200" dirty="0">
                <a:solidFill>
                  <a:srgbClr val="0000FF"/>
                </a:solidFill>
              </a:rPr>
              <a:t>expression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29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</a:t>
            </a:r>
            <a:br>
              <a:rPr lang="en-US" dirty="0"/>
            </a:br>
            <a:r>
              <a:rPr lang="en-US" dirty="0"/>
              <a:t>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3662160" y="2104320"/>
            <a:ext cx="5760000" cy="10444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413" b="1" dirty="0">
                <a:solidFill>
                  <a:srgbClr val="0000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lambda arguments : expression</a:t>
            </a:r>
          </a:p>
        </p:txBody>
      </p:sp>
    </p:spTree>
    <p:extLst>
      <p:ext uri="{BB962C8B-B14F-4D97-AF65-F5344CB8AC3E}">
        <p14:creationId xmlns:p14="http://schemas.microsoft.com/office/powerpoint/2010/main" val="554890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07120" y="807840"/>
            <a:ext cx="4492800" cy="1382400"/>
            <a:chOff x="3996000" y="720000"/>
            <a:chExt cx="4212000" cy="1296000"/>
          </a:xfrm>
        </p:grpSpPr>
        <p:sp>
          <p:nvSpPr>
            <p:cNvPr id="2" name="Rounded Rectangle 1"/>
            <p:cNvSpPr/>
            <p:nvPr/>
          </p:nvSpPr>
          <p:spPr>
            <a:xfrm>
              <a:off x="3996000" y="1101600"/>
              <a:ext cx="4212000" cy="9144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n-US" sz="2987" b="1" dirty="0" err="1">
                  <a:solidFill>
                    <a:schemeClr val="accent6"/>
                  </a:solidFill>
                </a:rPr>
                <a:t>def</a:t>
              </a:r>
              <a:r>
                <a:rPr lang="en-US" sz="2987" b="1" dirty="0">
                  <a:solidFill>
                    <a:schemeClr val="accent6"/>
                  </a:solidFill>
                </a:rPr>
                <a:t> add (x, y):</a:t>
              </a:r>
            </a:p>
            <a:p>
              <a:r>
                <a:rPr lang="en-US" sz="2987" b="1" dirty="0">
                  <a:solidFill>
                    <a:schemeClr val="accent6"/>
                  </a:solidFill>
                </a:rPr>
                <a:t>	return </a:t>
              </a:r>
              <a:r>
                <a:rPr lang="en-US" sz="2987" b="1" dirty="0" err="1">
                  <a:solidFill>
                    <a:schemeClr val="accent6"/>
                  </a:solidFill>
                </a:rPr>
                <a:t>x+y</a:t>
              </a:r>
              <a:endParaRPr lang="en-US" sz="2987" b="1" dirty="0">
                <a:solidFill>
                  <a:schemeClr val="accent6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6000" y="720000"/>
              <a:ext cx="3304800" cy="3816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987" b="1" dirty="0">
                  <a:solidFill>
                    <a:srgbClr val="0000FF"/>
                  </a:solidFill>
                </a:rPr>
                <a:t>add function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07120" y="2496000"/>
            <a:ext cx="4492800" cy="894720"/>
            <a:chOff x="3988800" y="2340000"/>
            <a:chExt cx="4212000" cy="838800"/>
          </a:xfrm>
        </p:grpSpPr>
        <p:sp>
          <p:nvSpPr>
            <p:cNvPr id="7" name="Rounded Rectangle 6"/>
            <p:cNvSpPr/>
            <p:nvPr/>
          </p:nvSpPr>
          <p:spPr>
            <a:xfrm>
              <a:off x="3988800" y="2721600"/>
              <a:ext cx="4212000" cy="4572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n-US" sz="2987" b="1" dirty="0">
                  <a:solidFill>
                    <a:schemeClr val="accent6"/>
                  </a:solidFill>
                </a:rPr>
                <a:t>add = lambda x, y : </a:t>
              </a:r>
              <a:r>
                <a:rPr lang="en-US" sz="2987" b="1" dirty="0" err="1">
                  <a:solidFill>
                    <a:schemeClr val="accent6"/>
                  </a:solidFill>
                </a:rPr>
                <a:t>x+y</a:t>
              </a:r>
              <a:endParaRPr lang="en-US" sz="2987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988800" y="2340000"/>
              <a:ext cx="3304800" cy="3816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987" b="1" dirty="0">
                  <a:solidFill>
                    <a:srgbClr val="0000FF"/>
                  </a:solidFill>
                </a:rPr>
                <a:t>lambda function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07120" y="3706560"/>
            <a:ext cx="4492800" cy="884640"/>
            <a:chOff x="3988800" y="3338100"/>
            <a:chExt cx="4212000" cy="829350"/>
          </a:xfrm>
        </p:grpSpPr>
        <p:sp>
          <p:nvSpPr>
            <p:cNvPr id="10" name="Rounded Rectangle 9"/>
            <p:cNvSpPr/>
            <p:nvPr/>
          </p:nvSpPr>
          <p:spPr>
            <a:xfrm>
              <a:off x="3988800" y="3710250"/>
              <a:ext cx="4212000" cy="4572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n-US" sz="2987" b="1" dirty="0">
                  <a:solidFill>
                    <a:schemeClr val="accent6"/>
                  </a:solidFill>
                </a:rPr>
                <a:t>print(add(4,11))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988800" y="3338100"/>
              <a:ext cx="3304800" cy="3816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987" b="1" dirty="0">
                  <a:solidFill>
                    <a:srgbClr val="0000FF"/>
                  </a:solidFill>
                </a:rPr>
                <a:t>Call the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12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180D0C84-4996-42AC-AEAA-A3278B63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Variables</a:t>
            </a:r>
            <a:br>
              <a:rPr lang="en-US" sz="4800" dirty="0"/>
            </a:br>
            <a:r>
              <a:rPr lang="en-US" sz="4800" dirty="0"/>
              <a:t>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029A152-F875-AE09-9AAD-A82A19EB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723" y="652337"/>
            <a:ext cx="5679595" cy="4181726"/>
          </a:xfrm>
        </p:spPr>
        <p:txBody>
          <a:bodyPr anchor="ctr"/>
          <a:lstStyle/>
          <a:p>
            <a:pPr marL="243848" indent="0" algn="ctr">
              <a:buNone/>
            </a:pPr>
            <a:r>
              <a:rPr lang="en-US" dirty="0"/>
              <a:t>Age, Num, Name, City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4C8CF3-2397-7CDD-7400-C7D8D981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285" y="2458224"/>
            <a:ext cx="4739234" cy="17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23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95248" y="65674"/>
            <a:ext cx="8333909" cy="4618344"/>
            <a:chOff x="883920" y="61569"/>
            <a:chExt cx="7813040" cy="4329698"/>
          </a:xfrm>
        </p:grpSpPr>
        <p:sp>
          <p:nvSpPr>
            <p:cNvPr id="4" name="TextBox 3"/>
            <p:cNvSpPr txBox="1"/>
            <p:nvPr/>
          </p:nvSpPr>
          <p:spPr>
            <a:xfrm>
              <a:off x="1727200" y="2306427"/>
              <a:ext cx="5842000" cy="7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dirty="0" err="1">
                  <a:solidFill>
                    <a:srgbClr val="0000FF"/>
                  </a:solidFill>
                  <a:latin typeface="Roboto "/>
                </a:rPr>
                <a:t>def</a:t>
              </a:r>
              <a:r>
                <a:rPr lang="en-US" sz="4267" dirty="0">
                  <a:latin typeface="Roboto "/>
                </a:rPr>
                <a:t> pay( </a:t>
              </a:r>
              <a:r>
                <a:rPr lang="en-US" sz="4267" dirty="0">
                  <a:solidFill>
                    <a:srgbClr val="00B050"/>
                  </a:solidFill>
                  <a:latin typeface="Roboto "/>
                </a:rPr>
                <a:t>wage</a:t>
              </a:r>
              <a:r>
                <a:rPr lang="en-US" sz="4267" dirty="0">
                  <a:latin typeface="Roboto "/>
                </a:rPr>
                <a:t>, </a:t>
              </a:r>
              <a:r>
                <a:rPr lang="en-US" sz="4267" dirty="0">
                  <a:solidFill>
                    <a:srgbClr val="00B050"/>
                  </a:solidFill>
                  <a:latin typeface="Roboto "/>
                </a:rPr>
                <a:t>hours </a:t>
              </a:r>
              <a:r>
                <a:rPr lang="en-US" sz="4267" dirty="0">
                  <a:latin typeface="Roboto "/>
                </a:rPr>
                <a:t>):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3920" y="1311676"/>
              <a:ext cx="7813040" cy="7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latin typeface="Roboto "/>
                </a:rPr>
                <a:t>pay( </a:t>
              </a:r>
              <a:r>
                <a:rPr lang="en-US" sz="4267" dirty="0" err="1">
                  <a:solidFill>
                    <a:srgbClr val="00B050"/>
                  </a:solidFill>
                  <a:latin typeface="Roboto "/>
                </a:rPr>
                <a:t>hourlyWage</a:t>
              </a:r>
              <a:r>
                <a:rPr lang="en-US" sz="4267" dirty="0">
                  <a:solidFill>
                    <a:srgbClr val="00B050"/>
                  </a:solidFill>
                  <a:latin typeface="Roboto "/>
                </a:rPr>
                <a:t>, </a:t>
              </a:r>
              <a:r>
                <a:rPr lang="en-US" sz="4267" dirty="0" err="1">
                  <a:solidFill>
                    <a:srgbClr val="00B050"/>
                  </a:solidFill>
                  <a:latin typeface="Roboto "/>
                </a:rPr>
                <a:t>hoursWorked</a:t>
              </a:r>
              <a:r>
                <a:rPr lang="en-US" sz="4267" dirty="0">
                  <a:solidFill>
                    <a:srgbClr val="00B050"/>
                  </a:solidFill>
                  <a:latin typeface="Roboto "/>
                </a:rPr>
                <a:t> </a:t>
              </a:r>
              <a:r>
                <a:rPr lang="en-US" sz="4267" b="1" dirty="0">
                  <a:latin typeface="Roboto "/>
                </a:rPr>
                <a:t>) 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69615" y="1911791"/>
              <a:ext cx="691515" cy="54864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452745" y="1911791"/>
              <a:ext cx="876300" cy="54864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/>
            <p:cNvSpPr/>
            <p:nvPr/>
          </p:nvSpPr>
          <p:spPr>
            <a:xfrm rot="16200000">
              <a:off x="4593591" y="-500133"/>
              <a:ext cx="607060" cy="3262630"/>
            </a:xfrm>
            <a:prstGeom prst="rightBrace">
              <a:avLst>
                <a:gd name="adj1" fmla="val 8333"/>
                <a:gd name="adj2" fmla="val 5068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5"/>
            </a:p>
          </p:txBody>
        </p:sp>
        <p:sp>
          <p:nvSpPr>
            <p:cNvPr id="16" name="Right Brace 15"/>
            <p:cNvSpPr/>
            <p:nvPr/>
          </p:nvSpPr>
          <p:spPr>
            <a:xfrm rot="16200000" flipH="1">
              <a:off x="4565846" y="2645350"/>
              <a:ext cx="662551" cy="1334262"/>
            </a:xfrm>
            <a:prstGeom prst="rightBrace">
              <a:avLst>
                <a:gd name="adj1" fmla="val 4986"/>
                <a:gd name="adj2" fmla="val 50680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5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21179" y="61569"/>
              <a:ext cx="3151884" cy="7021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67" b="1" dirty="0">
                  <a:latin typeface="Roboto "/>
                </a:rPr>
                <a:t>Arguments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21179" y="3689091"/>
              <a:ext cx="3151884" cy="7021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67" b="1" dirty="0">
                  <a:latin typeface="Roboto "/>
                </a:rPr>
                <a:t>Parameters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18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0;p17">
            <a:extLst>
              <a:ext uri="{FF2B5EF4-FFF2-40B4-BE49-F238E27FC236}">
                <a16:creationId xmlns:a16="http://schemas.microsoft.com/office/drawing/2014/main" xmlns="" id="{426657C1-3DD2-2F13-246C-B6A5F0150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 Naming Rules</a:t>
            </a:r>
            <a:endParaRPr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64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Begin with (A-Z/a-z) or ( _ )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lvl="1" indent="0">
              <a:buNone/>
            </a:pPr>
            <a:r>
              <a:rPr lang="en-US" sz="37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1" indent="0">
              <a:buNone/>
            </a:pPr>
            <a:endParaRPr lang="en-US" sz="3200" dirty="0"/>
          </a:p>
          <a:p>
            <a:pPr marL="0" lvl="1" indent="0">
              <a:buNone/>
            </a:pPr>
            <a:r>
              <a:rPr lang="en-US" sz="3200" dirty="0"/>
              <a:t>age=18</a:t>
            </a:r>
          </a:p>
          <a:p>
            <a:pPr marL="0" lvl="2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	print(age)</a:t>
            </a:r>
          </a:p>
          <a:p>
            <a:pPr marL="14901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EB50F5D8-38E7-0B1B-044F-F219D5DEA4CE}"/>
              </a:ext>
            </a:extLst>
          </p:cNvPr>
          <p:cNvSpPr txBox="1"/>
          <p:nvPr/>
        </p:nvSpPr>
        <p:spPr>
          <a:xfrm>
            <a:off x="5137242" y="3856539"/>
            <a:ext cx="1950720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18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3128881-6540-0201-200C-B0BBDB369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2602" y="2901696"/>
            <a:ext cx="0" cy="954843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Begin with (A-Z/a-z) or ( _ )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37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3200" dirty="0"/>
              <a:t>_9lives='cat’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	print(_9lives)</a:t>
            </a:r>
          </a:p>
          <a:p>
            <a:pPr marL="14901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EB50F5D8-38E7-0B1B-044F-F219D5DEA4CE}"/>
              </a:ext>
            </a:extLst>
          </p:cNvPr>
          <p:cNvSpPr txBox="1"/>
          <p:nvPr/>
        </p:nvSpPr>
        <p:spPr>
          <a:xfrm>
            <a:off x="5029201" y="3856539"/>
            <a:ext cx="3102518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cat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3128881-6540-0201-200C-B0BBDB369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0460" y="3113024"/>
            <a:ext cx="0" cy="74351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2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35C8C0A-CB9B-7E61-DC7E-D01CE31F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</a:t>
            </a:r>
            <a:br>
              <a:rPr lang="en-US" dirty="0"/>
            </a:br>
            <a:r>
              <a:rPr lang="en-US" dirty="0"/>
              <a:t>(A-Z/a-z), </a:t>
            </a:r>
            <a:br>
              <a:rPr lang="en-US" dirty="0"/>
            </a:br>
            <a:r>
              <a:rPr lang="en-US" dirty="0"/>
              <a:t>( _ ) or </a:t>
            </a:r>
            <a:br>
              <a:rPr lang="en-US" dirty="0"/>
            </a:br>
            <a:r>
              <a:rPr lang="en-US" dirty="0"/>
              <a:t>(0-9)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EF4F4964-4983-FE4B-DCC1-AD61B1C5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37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3200" dirty="0"/>
              <a:t>City42=‘Lahore’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	print(City42)</a:t>
            </a:r>
          </a:p>
          <a:p>
            <a:pPr marL="149018" indent="0">
              <a:buNone/>
            </a:pPr>
            <a:endParaRPr lang="en-US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xmlns="" id="{EB50F5D8-38E7-0B1B-044F-F219D5DEA4CE}"/>
              </a:ext>
            </a:extLst>
          </p:cNvPr>
          <p:cNvSpPr txBox="1"/>
          <p:nvPr/>
        </p:nvSpPr>
        <p:spPr>
          <a:xfrm>
            <a:off x="5029201" y="3856539"/>
            <a:ext cx="3102518" cy="487680"/>
          </a:xfrm>
          <a:prstGeom prst="rect">
            <a:avLst/>
          </a:prstGeom>
          <a:solidFill>
            <a:srgbClr val="002060"/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56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Output: Lahore</a:t>
            </a:r>
            <a:endParaRPr lang="en-US" sz="256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sz="1173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3128881-6540-0201-200C-B0BBDB369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80460" y="3113024"/>
            <a:ext cx="0" cy="74351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41945"/>
      </p:ext>
    </p:extLst>
  </p:cSld>
  <p:clrMapOvr>
    <a:masterClrMapping/>
  </p:clrMapOvr>
</p:sld>
</file>

<file path=ppt/theme/theme1.xml><?xml version="1.0" encoding="utf-8"?>
<a:theme xmlns:a="http://schemas.openxmlformats.org/drawingml/2006/main" name="Flat Startup Infographics by Slidesgo">
  <a:themeElements>
    <a:clrScheme name="Simple Light">
      <a:dk1>
        <a:srgbClr val="D81652"/>
      </a:dk1>
      <a:lt1>
        <a:srgbClr val="0A5F9E"/>
      </a:lt1>
      <a:dk2>
        <a:srgbClr val="5C1CA0"/>
      </a:dk2>
      <a:lt2>
        <a:srgbClr val="FF6700"/>
      </a:lt2>
      <a:accent1>
        <a:srgbClr val="024F59"/>
      </a:accent1>
      <a:accent2>
        <a:srgbClr val="327B8A"/>
      </a:accent2>
      <a:accent3>
        <a:srgbClr val="7BACB0"/>
      </a:accent3>
      <a:accent4>
        <a:srgbClr val="86B4C2"/>
      </a:accent4>
      <a:accent5>
        <a:srgbClr val="C7D4CF"/>
      </a:accent5>
      <a:accent6>
        <a:srgbClr val="000000"/>
      </a:accent6>
      <a:hlink>
        <a:srgbClr val="86B4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25797</TotalTime>
  <Words>417</Words>
  <Application>Microsoft Office PowerPoint</Application>
  <PresentationFormat>Custom</PresentationFormat>
  <Paragraphs>152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Times New Roman</vt:lpstr>
      <vt:lpstr>Arial</vt:lpstr>
      <vt:lpstr>Wingdings</vt:lpstr>
      <vt:lpstr>Roboto Condensed</vt:lpstr>
      <vt:lpstr>Roboto </vt:lpstr>
      <vt:lpstr>Courier New</vt:lpstr>
      <vt:lpstr>Roboto</vt:lpstr>
      <vt:lpstr>Fira Sans Extra Condensed</vt:lpstr>
      <vt:lpstr>Calibri</vt:lpstr>
      <vt:lpstr>Flat Startup Infographics by Slidesgo</vt:lpstr>
      <vt:lpstr>PowerPoint Presentation</vt:lpstr>
      <vt:lpstr>Learning Outcomes</vt:lpstr>
      <vt:lpstr>Python Variables</vt:lpstr>
      <vt:lpstr>Python Variables</vt:lpstr>
      <vt:lpstr>Variables Example</vt:lpstr>
      <vt:lpstr>Variables Naming Rules</vt:lpstr>
      <vt:lpstr>Begin with (A-Z/a-z) or ( _ ) </vt:lpstr>
      <vt:lpstr>Begin with (A-Z/a-z) or ( _ ) </vt:lpstr>
      <vt:lpstr>Rest of  (A-Z/a-z),  ( _ ) or  (0-9)</vt:lpstr>
      <vt:lpstr>Rest of  (A-Z/a-z),  ( _ ) or  (0-9)</vt:lpstr>
      <vt:lpstr>Python is case-sensitive</vt:lpstr>
      <vt:lpstr>keywords can’t be used</vt:lpstr>
      <vt:lpstr>Assigning and Reassigning Python Variables</vt:lpstr>
      <vt:lpstr>Assigning and Reassigning Python Variables</vt:lpstr>
      <vt:lpstr>Multiple Assignment</vt:lpstr>
      <vt:lpstr>Multiple Assignment</vt:lpstr>
      <vt:lpstr>Swapping Variables</vt:lpstr>
      <vt:lpstr>Deleting Variables</vt:lpstr>
      <vt:lpstr>Python Data Type</vt:lpstr>
      <vt:lpstr>Python Data Type</vt:lpstr>
      <vt:lpstr>Variables Naming Rules</vt:lpstr>
      <vt:lpstr>Variables Naming Rules</vt:lpstr>
      <vt:lpstr>Python Operators</vt:lpstr>
      <vt:lpstr>Arithmetic Operators</vt:lpstr>
      <vt:lpstr>Arithmetic Operators</vt:lpstr>
      <vt:lpstr>Arithmetic Operators</vt:lpstr>
      <vt:lpstr>PowerPoint Presentation</vt:lpstr>
      <vt:lpstr>PowerPoint Presentation</vt:lpstr>
      <vt:lpstr>PowerPoint Presentation</vt:lpstr>
      <vt:lpstr>Python Data Type</vt:lpstr>
      <vt:lpstr>Python Data Type</vt:lpstr>
      <vt:lpstr>Python Operators</vt:lpstr>
      <vt:lpstr>Arithmetic Operators</vt:lpstr>
      <vt:lpstr>Relational Operators</vt:lpstr>
      <vt:lpstr>Logical Operators</vt:lpstr>
      <vt:lpstr>Assignment Operators</vt:lpstr>
      <vt:lpstr>Python Functions</vt:lpstr>
      <vt:lpstr>Some  built-in functions</vt:lpstr>
      <vt:lpstr>User-Defined Functions </vt:lpstr>
      <vt:lpstr>PowerPoint Presentation</vt:lpstr>
      <vt:lpstr>Defining &amp; Calling python function</vt:lpstr>
      <vt:lpstr>Parameters &amp; Arguments</vt:lpstr>
      <vt:lpstr>Parameter</vt:lpstr>
      <vt:lpstr>Argument</vt:lpstr>
      <vt:lpstr>Parameters &amp; Arguments</vt:lpstr>
      <vt:lpstr>Lambda Function</vt:lpstr>
      <vt:lpstr>Lambda Function</vt:lpstr>
      <vt:lpstr>Lambda Function Syntax</vt:lpstr>
      <vt:lpstr>Lambda Function Example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Multi Links</dc:creator>
  <cp:lastModifiedBy>Hp</cp:lastModifiedBy>
  <cp:revision>388</cp:revision>
  <dcterms:modified xsi:type="dcterms:W3CDTF">2025-04-11T04:29:59Z</dcterms:modified>
</cp:coreProperties>
</file>